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6" r:id="rId4"/>
    <p:sldId id="258" r:id="rId5"/>
    <p:sldId id="267" r:id="rId6"/>
    <p:sldId id="261" r:id="rId7"/>
    <p:sldId id="259" r:id="rId8"/>
    <p:sldId id="263"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42836280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FD942-E9BF-4694-938A-55C909A48976}"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162284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38804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311135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74212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582116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230414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25336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381132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190987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FD942-E9BF-4694-938A-55C909A48976}"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176475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0FD942-E9BF-4694-938A-55C909A48976}"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7781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FD942-E9BF-4694-938A-55C909A48976}"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365815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0FD942-E9BF-4694-938A-55C909A48976}"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328522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50FD942-E9BF-4694-938A-55C909A48976}"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233685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FD942-E9BF-4694-938A-55C909A48976}"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369724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FD942-E9BF-4694-938A-55C909A48976}"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BDDB2-7CB9-4E30-BC13-51AE1002D3EB}" type="slidenum">
              <a:rPr lang="en-US" smtClean="0"/>
              <a:t>‹#›</a:t>
            </a:fld>
            <a:endParaRPr lang="en-US"/>
          </a:p>
        </p:txBody>
      </p:sp>
    </p:spTree>
    <p:extLst>
      <p:ext uri="{BB962C8B-B14F-4D97-AF65-F5344CB8AC3E}">
        <p14:creationId xmlns:p14="http://schemas.microsoft.com/office/powerpoint/2010/main" val="427430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0FD942-E9BF-4694-938A-55C909A48976}" type="datetimeFigureOut">
              <a:rPr lang="en-US" smtClean="0"/>
              <a:t>10/28/2015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FBDDB2-7CB9-4E30-BC13-51AE1002D3EB}" type="slidenum">
              <a:rPr lang="en-US" smtClean="0"/>
              <a:t>‹#›</a:t>
            </a:fld>
            <a:endParaRPr lang="en-US"/>
          </a:p>
        </p:txBody>
      </p:sp>
    </p:spTree>
    <p:extLst>
      <p:ext uri="{BB962C8B-B14F-4D97-AF65-F5344CB8AC3E}">
        <p14:creationId xmlns:p14="http://schemas.microsoft.com/office/powerpoint/2010/main" val="428497510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smtClean="0"/>
              <a:t>RONOG2 - </a:t>
            </a:r>
            <a:r>
              <a:rPr lang="ro-RO" dirty="0" err="1" smtClean="0"/>
              <a:t>Introduction</a:t>
            </a:r>
            <a:endParaRPr lang="en-US" dirty="0"/>
          </a:p>
        </p:txBody>
      </p:sp>
      <p:sp>
        <p:nvSpPr>
          <p:cNvPr id="3" name="Subtitle 2"/>
          <p:cNvSpPr>
            <a:spLocks noGrp="1"/>
          </p:cNvSpPr>
          <p:nvPr>
            <p:ph type="subTitle" idx="1"/>
          </p:nvPr>
        </p:nvSpPr>
        <p:spPr/>
        <p:txBody>
          <a:bodyPr/>
          <a:lstStyle/>
          <a:p>
            <a:r>
              <a:rPr lang="ro-RO" dirty="0" smtClean="0"/>
              <a:t>Interlan </a:t>
            </a:r>
            <a:r>
              <a:rPr lang="ro-RO" dirty="0" smtClean="0"/>
              <a:t>&amp; The </a:t>
            </a:r>
            <a:r>
              <a:rPr lang="ro-RO" dirty="0" err="1" smtClean="0"/>
              <a:t>operators</a:t>
            </a:r>
            <a:r>
              <a:rPr lang="en-US" dirty="0" smtClean="0"/>
              <a:t>’ community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809" y="284672"/>
            <a:ext cx="10058400" cy="194678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93" y="3455165"/>
            <a:ext cx="2092193" cy="3138290"/>
          </a:xfrm>
          <a:prstGeom prst="rect">
            <a:avLst/>
          </a:prstGeom>
        </p:spPr>
      </p:pic>
    </p:spTree>
    <p:extLst>
      <p:ext uri="{BB962C8B-B14F-4D97-AF65-F5344CB8AC3E}">
        <p14:creationId xmlns:p14="http://schemas.microsoft.com/office/powerpoint/2010/main" val="2278040495"/>
      </p:ext>
    </p:extLst>
  </p:cSld>
  <p:clrMapOvr>
    <a:masterClrMapping/>
  </p:clrMapOvr>
  <mc:AlternateContent xmlns:mc="http://schemas.openxmlformats.org/markup-compatibility/2006" xmlns:p14="http://schemas.microsoft.com/office/powerpoint/2010/main">
    <mc:Choice Requires="p14">
      <p:transition p14:dur="100" advTm="11171">
        <p:cut/>
      </p:transition>
    </mc:Choice>
    <mc:Fallback xmlns="">
      <p:transition advTm="11171">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3411" y="508958"/>
            <a:ext cx="4966039" cy="523220"/>
          </a:xfrm>
          <a:prstGeom prst="rect">
            <a:avLst/>
          </a:prstGeom>
          <a:noFill/>
        </p:spPr>
        <p:txBody>
          <a:bodyPr wrap="none" rtlCol="0">
            <a:spAutoFit/>
          </a:bodyPr>
          <a:lstStyle/>
          <a:p>
            <a:r>
              <a:rPr lang="ro-RO" sz="2800" b="1" dirty="0" smtClean="0"/>
              <a:t>INTERLAN – 10 </a:t>
            </a:r>
            <a:r>
              <a:rPr lang="ro-RO" sz="2800" b="1" dirty="0" err="1" smtClean="0"/>
              <a:t>Years</a:t>
            </a:r>
            <a:r>
              <a:rPr lang="ro-RO" sz="2800" b="1" dirty="0" smtClean="0"/>
              <a:t> of </a:t>
            </a:r>
            <a:r>
              <a:rPr lang="ro-RO" sz="2800" b="1" dirty="0" err="1" smtClean="0"/>
              <a:t>Peering</a:t>
            </a:r>
            <a:r>
              <a:rPr lang="ro-RO" sz="2800" b="1" dirty="0" smtClean="0"/>
              <a:t>!</a:t>
            </a:r>
          </a:p>
        </p:txBody>
      </p:sp>
      <p:sp>
        <p:nvSpPr>
          <p:cNvPr id="4" name="TextBox 3"/>
          <p:cNvSpPr txBox="1"/>
          <p:nvPr/>
        </p:nvSpPr>
        <p:spPr>
          <a:xfrm>
            <a:off x="983411" y="1089745"/>
            <a:ext cx="3111108" cy="369332"/>
          </a:xfrm>
          <a:prstGeom prst="rect">
            <a:avLst/>
          </a:prstGeom>
          <a:noFill/>
        </p:spPr>
        <p:txBody>
          <a:bodyPr wrap="none" rtlCol="0">
            <a:spAutoFit/>
          </a:bodyPr>
          <a:lstStyle/>
          <a:p>
            <a:r>
              <a:rPr lang="en-US" b="1" dirty="0" smtClean="0"/>
              <a:t>October, 29</a:t>
            </a:r>
            <a:r>
              <a:rPr lang="en-US" b="1" baseline="30000" dirty="0" smtClean="0"/>
              <a:t>th</a:t>
            </a:r>
            <a:r>
              <a:rPr lang="en-US" b="1" dirty="0" smtClean="0"/>
              <a:t>, 19:00 – onwards</a:t>
            </a:r>
          </a:p>
        </p:txBody>
      </p:sp>
      <p:sp>
        <p:nvSpPr>
          <p:cNvPr id="5" name="Rectangle 4"/>
          <p:cNvSpPr/>
          <p:nvPr/>
        </p:nvSpPr>
        <p:spPr>
          <a:xfrm>
            <a:off x="983411" y="1516644"/>
            <a:ext cx="5390065" cy="369332"/>
          </a:xfrm>
          <a:prstGeom prst="rect">
            <a:avLst/>
          </a:prstGeom>
        </p:spPr>
        <p:txBody>
          <a:bodyPr wrap="none">
            <a:spAutoFit/>
          </a:bodyPr>
          <a:lstStyle/>
          <a:p>
            <a:r>
              <a:rPr lang="ro-RO" b="1" dirty="0" err="1" smtClean="0"/>
              <a:t>Maraboo</a:t>
            </a:r>
            <a:r>
              <a:rPr lang="ro-RO" b="1" dirty="0" smtClean="0"/>
              <a:t> </a:t>
            </a:r>
            <a:r>
              <a:rPr lang="ro-RO" b="1" dirty="0" err="1" smtClean="0"/>
              <a:t>Lounge</a:t>
            </a:r>
            <a:r>
              <a:rPr lang="ro-RO" b="1" dirty="0" smtClean="0"/>
              <a:t>, </a:t>
            </a:r>
            <a:r>
              <a:rPr lang="en-US" b="1" dirty="0" smtClean="0"/>
              <a:t>12th</a:t>
            </a:r>
            <a:r>
              <a:rPr lang="ro-RO" b="1" dirty="0" smtClean="0"/>
              <a:t> Bl</a:t>
            </a:r>
            <a:r>
              <a:rPr lang="en-US" b="1" dirty="0" smtClean="0"/>
              <a:t>a</a:t>
            </a:r>
            <a:r>
              <a:rPr lang="ro-RO" b="1" dirty="0" smtClean="0"/>
              <a:t>nari </a:t>
            </a:r>
            <a:r>
              <a:rPr lang="en-US" b="1" dirty="0" smtClean="0"/>
              <a:t>street</a:t>
            </a:r>
            <a:r>
              <a:rPr lang="ro-RO" b="1" dirty="0" smtClean="0"/>
              <a:t>, </a:t>
            </a:r>
            <a:r>
              <a:rPr lang="en-US" b="1" dirty="0" smtClean="0"/>
              <a:t>Old Town Center</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5991" y="508958"/>
            <a:ext cx="2072002" cy="13770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216" y="4111458"/>
            <a:ext cx="3610154" cy="240676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9353" y="2286023"/>
            <a:ext cx="2384736" cy="158982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608" y="2286025"/>
            <a:ext cx="3521157" cy="234743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9692" y="2286024"/>
            <a:ext cx="2384735" cy="158982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1106" y="4922585"/>
            <a:ext cx="2393462" cy="159564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9693" y="4106113"/>
            <a:ext cx="1608076" cy="2412113"/>
          </a:xfrm>
          <a:prstGeom prst="rect">
            <a:avLst/>
          </a:prstGeom>
        </p:spPr>
      </p:pic>
    </p:spTree>
    <p:extLst>
      <p:ext uri="{BB962C8B-B14F-4D97-AF65-F5344CB8AC3E}">
        <p14:creationId xmlns:p14="http://schemas.microsoft.com/office/powerpoint/2010/main" val="26807530"/>
      </p:ext>
    </p:extLst>
  </p:cSld>
  <p:clrMapOvr>
    <a:masterClrMapping/>
  </p:clrMapOvr>
  <mc:AlternateContent xmlns:mc="http://schemas.openxmlformats.org/markup-compatibility/2006" xmlns:p14="http://schemas.microsoft.com/office/powerpoint/2010/main">
    <mc:Choice Requires="p14">
      <p:transition spd="slow" p14:dur="2000" advTm="21601"/>
    </mc:Choice>
    <mc:Fallback xmlns="">
      <p:transition spd="slow" advTm="2160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727" y="688704"/>
            <a:ext cx="6133381" cy="1938992"/>
          </a:xfrm>
          <a:prstGeom prst="rect">
            <a:avLst/>
          </a:prstGeom>
          <a:noFill/>
        </p:spPr>
        <p:txBody>
          <a:bodyPr wrap="square" rtlCol="0">
            <a:spAutoFit/>
          </a:bodyPr>
          <a:lstStyle/>
          <a:p>
            <a:r>
              <a:rPr lang="en-US" sz="2000" b="1" dirty="0" smtClean="0"/>
              <a:t>The Internet &amp; The neighborhood networks</a:t>
            </a:r>
          </a:p>
          <a:p>
            <a:endParaRPr lang="ro-RO" sz="2000" dirty="0" smtClean="0"/>
          </a:p>
          <a:p>
            <a:pPr marL="285750" indent="-285750">
              <a:buFont typeface="Arial" panose="020B0604020202020204" pitchFamily="34" charset="0"/>
              <a:buChar char="•"/>
            </a:pPr>
            <a:r>
              <a:rPr lang="ro-RO" sz="2000" dirty="0" smtClean="0"/>
              <a:t>1994 </a:t>
            </a:r>
            <a:r>
              <a:rPr lang="ro-RO" sz="2000" dirty="0" smtClean="0"/>
              <a:t>– </a:t>
            </a:r>
            <a:r>
              <a:rPr lang="en-US" sz="2000" dirty="0" smtClean="0"/>
              <a:t>First dial-up connections are available</a:t>
            </a:r>
            <a:endParaRPr lang="ro-RO" sz="2000" dirty="0" smtClean="0"/>
          </a:p>
          <a:p>
            <a:pPr marL="285750" indent="-285750">
              <a:buFont typeface="Arial" panose="020B0604020202020204" pitchFamily="34" charset="0"/>
              <a:buChar char="•"/>
            </a:pPr>
            <a:r>
              <a:rPr lang="ro-RO" sz="2000" dirty="0" smtClean="0"/>
              <a:t>1997 – </a:t>
            </a:r>
            <a:r>
              <a:rPr lang="en-US" sz="2000" dirty="0" smtClean="0"/>
              <a:t>First Internet Café’s with leased lines</a:t>
            </a:r>
            <a:endParaRPr lang="ro-RO" sz="2000" dirty="0" smtClean="0"/>
          </a:p>
          <a:p>
            <a:pPr marL="285750" indent="-285750">
              <a:buFont typeface="Arial" panose="020B0604020202020204" pitchFamily="34" charset="0"/>
              <a:buChar char="•"/>
            </a:pPr>
            <a:r>
              <a:rPr lang="ro-RO" sz="2000" dirty="0" smtClean="0"/>
              <a:t>1998 – </a:t>
            </a:r>
            <a:r>
              <a:rPr lang="en-US" sz="2000" dirty="0" smtClean="0"/>
              <a:t>LAN Parties &amp; first Local </a:t>
            </a:r>
            <a:r>
              <a:rPr lang="en-US" sz="2000" dirty="0"/>
              <a:t>A</a:t>
            </a:r>
            <a:r>
              <a:rPr lang="en-US" sz="2000" dirty="0" smtClean="0"/>
              <a:t>rea </a:t>
            </a:r>
            <a:r>
              <a:rPr lang="en-US" sz="2000" dirty="0"/>
              <a:t>N</a:t>
            </a:r>
            <a:r>
              <a:rPr lang="en-US" sz="2000" dirty="0" smtClean="0"/>
              <a:t>etworks between neighbors</a:t>
            </a:r>
            <a:endParaRPr lang="ro-RO" sz="20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944" y="812725"/>
            <a:ext cx="2650294" cy="19987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816" y="3418398"/>
            <a:ext cx="3857407" cy="2444782"/>
          </a:xfrm>
          <a:prstGeom prst="rect">
            <a:avLst/>
          </a:prstGeom>
        </p:spPr>
      </p:pic>
      <p:sp>
        <p:nvSpPr>
          <p:cNvPr id="2" name="Rectangle 1"/>
          <p:cNvSpPr/>
          <p:nvPr/>
        </p:nvSpPr>
        <p:spPr>
          <a:xfrm>
            <a:off x="5400834" y="3178850"/>
            <a:ext cx="5537460" cy="3170099"/>
          </a:xfrm>
          <a:prstGeom prst="rect">
            <a:avLst/>
          </a:prstGeom>
        </p:spPr>
        <p:txBody>
          <a:bodyPr wrap="square">
            <a:spAutoFit/>
          </a:bodyPr>
          <a:lstStyle/>
          <a:p>
            <a:r>
              <a:rPr lang="en-US" sz="2000" b="1" dirty="0" err="1" smtClean="0"/>
              <a:t>INTERconnecting</a:t>
            </a:r>
            <a:r>
              <a:rPr lang="en-US" sz="2000" b="1" dirty="0" smtClean="0"/>
              <a:t> Local Area Networks</a:t>
            </a:r>
            <a:endParaRPr lang="ro-RO" sz="2000" b="1" dirty="0" smtClean="0"/>
          </a:p>
          <a:p>
            <a:endParaRPr lang="ro-RO" sz="2000" b="1" dirty="0" smtClean="0"/>
          </a:p>
          <a:p>
            <a:pPr marL="285750" indent="-285750">
              <a:buFont typeface="Arial" panose="020B0604020202020204" pitchFamily="34" charset="0"/>
              <a:buChar char="•"/>
            </a:pPr>
            <a:r>
              <a:rPr lang="en-US" sz="2000" dirty="0"/>
              <a:t>2000 –</a:t>
            </a:r>
            <a:r>
              <a:rPr lang="ro-RO" sz="2000" dirty="0"/>
              <a:t> </a:t>
            </a:r>
            <a:r>
              <a:rPr lang="en-US" sz="2000" dirty="0" smtClean="0"/>
              <a:t>The first permanent internet connections are available through the local area networks</a:t>
            </a:r>
            <a:endParaRPr lang="ro-RO" sz="2000" dirty="0"/>
          </a:p>
          <a:p>
            <a:pPr marL="285750" indent="-285750">
              <a:buFont typeface="Arial" panose="020B0604020202020204" pitchFamily="34" charset="0"/>
              <a:buChar char="•"/>
            </a:pPr>
            <a:r>
              <a:rPr lang="en-US" sz="2000" dirty="0" smtClean="0"/>
              <a:t>2002 </a:t>
            </a:r>
            <a:r>
              <a:rPr lang="en-US" sz="2000" dirty="0"/>
              <a:t>– </a:t>
            </a:r>
            <a:r>
              <a:rPr lang="en-US" sz="2000" dirty="0" smtClean="0"/>
              <a:t>The first neighborhood networks with over 1,000 users</a:t>
            </a:r>
            <a:endParaRPr lang="ro-RO" sz="2000" dirty="0"/>
          </a:p>
          <a:p>
            <a:pPr marL="285750" indent="-285750">
              <a:buFont typeface="Arial" panose="020B0604020202020204" pitchFamily="34" charset="0"/>
              <a:buChar char="•"/>
            </a:pPr>
            <a:r>
              <a:rPr lang="ro-RO" sz="2000" dirty="0" smtClean="0"/>
              <a:t>2003 </a:t>
            </a:r>
            <a:r>
              <a:rPr lang="ro-RO" sz="2000" dirty="0"/>
              <a:t>– </a:t>
            </a:r>
            <a:r>
              <a:rPr lang="en-US" sz="2000" dirty="0" smtClean="0"/>
              <a:t>Optical Fiber connections with internet providers</a:t>
            </a:r>
          </a:p>
          <a:p>
            <a:pPr marL="285750" indent="-285750">
              <a:buFont typeface="Arial" panose="020B0604020202020204" pitchFamily="34" charset="0"/>
              <a:buChar char="•"/>
            </a:pPr>
            <a:r>
              <a:rPr lang="ro-RO" sz="2000" dirty="0" smtClean="0"/>
              <a:t>2004 </a:t>
            </a:r>
            <a:r>
              <a:rPr lang="ro-RO" sz="2000" dirty="0"/>
              <a:t>– </a:t>
            </a:r>
            <a:r>
              <a:rPr lang="en-US" sz="2000" dirty="0"/>
              <a:t>The networks met each other and decided to interconnect</a:t>
            </a:r>
            <a:endParaRPr lang="ro-RO" sz="2000" dirty="0"/>
          </a:p>
        </p:txBody>
      </p:sp>
    </p:spTree>
    <p:extLst>
      <p:ext uri="{BB962C8B-B14F-4D97-AF65-F5344CB8AC3E}">
        <p14:creationId xmlns:p14="http://schemas.microsoft.com/office/powerpoint/2010/main" val="3873974341"/>
      </p:ext>
    </p:extLst>
  </p:cSld>
  <p:clrMapOvr>
    <a:masterClrMapping/>
  </p:clrMapOvr>
  <mc:AlternateContent xmlns:mc="http://schemas.openxmlformats.org/markup-compatibility/2006" xmlns:p14="http://schemas.microsoft.com/office/powerpoint/2010/main">
    <mc:Choice Requires="p14">
      <p:transition spd="slow" p14:dur="2000" advTm="20642"/>
    </mc:Choice>
    <mc:Fallback xmlns="">
      <p:transition spd="slow" advTm="206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596" y="4131849"/>
            <a:ext cx="5075832" cy="23372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157" y="465623"/>
            <a:ext cx="5071009" cy="23254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7" y="3126706"/>
            <a:ext cx="5017781" cy="3375742"/>
          </a:xfrm>
          <a:prstGeom prst="rect">
            <a:avLst/>
          </a:prstGeom>
        </p:spPr>
      </p:pic>
      <p:sp>
        <p:nvSpPr>
          <p:cNvPr id="7" name="Rectangle 6"/>
          <p:cNvSpPr/>
          <p:nvPr/>
        </p:nvSpPr>
        <p:spPr>
          <a:xfrm>
            <a:off x="979970" y="818382"/>
            <a:ext cx="4991085" cy="2862322"/>
          </a:xfrm>
          <a:prstGeom prst="rect">
            <a:avLst/>
          </a:prstGeom>
        </p:spPr>
        <p:txBody>
          <a:bodyPr wrap="square">
            <a:spAutoFit/>
          </a:bodyPr>
          <a:lstStyle/>
          <a:p>
            <a:r>
              <a:rPr lang="en-US" sz="2000" b="1" dirty="0" smtClean="0"/>
              <a:t>Founding of Interlan &amp; the Internet Exchange</a:t>
            </a:r>
            <a:endParaRPr lang="ro-RO" sz="2000" b="1" dirty="0" smtClean="0"/>
          </a:p>
          <a:p>
            <a:pPr marL="285750" indent="-285750">
              <a:buFont typeface="Arial" panose="020B0604020202020204" pitchFamily="34" charset="0"/>
              <a:buChar char="•"/>
            </a:pPr>
            <a:endParaRPr lang="ro-RO" sz="2000" dirty="0"/>
          </a:p>
          <a:p>
            <a:pPr marL="285750" indent="-285750">
              <a:buFont typeface="Arial" panose="020B0604020202020204" pitchFamily="34" charset="0"/>
              <a:buChar char="•"/>
            </a:pPr>
            <a:r>
              <a:rPr lang="ro-RO" sz="2000" dirty="0" smtClean="0"/>
              <a:t>2005 </a:t>
            </a:r>
            <a:r>
              <a:rPr lang="ro-RO" sz="2000" dirty="0"/>
              <a:t>– </a:t>
            </a:r>
            <a:r>
              <a:rPr lang="en-US" sz="2000" dirty="0" smtClean="0"/>
              <a:t>The Neighborhood Networks decided to establish an organization which will operate the Internet Exchange</a:t>
            </a:r>
            <a:endParaRPr lang="ro-RO" sz="2000" dirty="0" smtClean="0"/>
          </a:p>
          <a:p>
            <a:pPr marL="285750" indent="-285750">
              <a:buFont typeface="Arial" panose="020B0604020202020204" pitchFamily="34" charset="0"/>
              <a:buChar char="•"/>
            </a:pPr>
            <a:endParaRPr lang="ro-RO" sz="2000" dirty="0"/>
          </a:p>
          <a:p>
            <a:pPr marL="285750" indent="-285750">
              <a:buFont typeface="Arial" panose="020B0604020202020204" pitchFamily="34" charset="0"/>
              <a:buChar char="•"/>
            </a:pPr>
            <a:r>
              <a:rPr lang="ro-RO" sz="2000" dirty="0"/>
              <a:t>2008 – Interlan </a:t>
            </a:r>
            <a:r>
              <a:rPr lang="en-US" sz="2000" dirty="0" smtClean="0"/>
              <a:t>become a member of Euro-IX and started to attend RIPE Meetings, EIX Working Group</a:t>
            </a:r>
            <a:endParaRPr lang="ro-RO" sz="2000" dirty="0"/>
          </a:p>
        </p:txBody>
      </p:sp>
    </p:spTree>
    <p:extLst>
      <p:ext uri="{BB962C8B-B14F-4D97-AF65-F5344CB8AC3E}">
        <p14:creationId xmlns:p14="http://schemas.microsoft.com/office/powerpoint/2010/main" val="166635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9343" y="396812"/>
            <a:ext cx="4451231" cy="1938992"/>
          </a:xfrm>
          <a:prstGeom prst="rect">
            <a:avLst/>
          </a:prstGeom>
          <a:noFill/>
        </p:spPr>
        <p:txBody>
          <a:bodyPr wrap="square" rtlCol="0">
            <a:spAutoFit/>
          </a:bodyPr>
          <a:lstStyle/>
          <a:p>
            <a:pPr algn="just"/>
            <a:r>
              <a:rPr lang="en-US" sz="2000" b="1" dirty="0" smtClean="0"/>
              <a:t>First Steps</a:t>
            </a:r>
            <a:endParaRPr lang="ro-RO" sz="2000" b="1" dirty="0" smtClean="0"/>
          </a:p>
          <a:p>
            <a:pPr algn="just"/>
            <a:endParaRPr lang="ro-RO" sz="2000" dirty="0" smtClean="0"/>
          </a:p>
          <a:p>
            <a:pPr marL="285750" indent="-285750" algn="just">
              <a:buFont typeface="Arial" panose="020B0604020202020204" pitchFamily="34" charset="0"/>
              <a:buChar char="•"/>
            </a:pPr>
            <a:r>
              <a:rPr lang="en-US" sz="2000" dirty="0"/>
              <a:t>On November </a:t>
            </a:r>
            <a:r>
              <a:rPr lang="en-US" sz="2000" dirty="0" smtClean="0"/>
              <a:t>12th, 2012, </a:t>
            </a:r>
            <a:r>
              <a:rPr lang="en-US" sz="2000" dirty="0"/>
              <a:t>at the 23th Euro-IX Forum in Stockholm, Sweden, Interlan </a:t>
            </a:r>
            <a:r>
              <a:rPr lang="en-US" sz="2000" dirty="0" smtClean="0"/>
              <a:t>presents </a:t>
            </a:r>
            <a:r>
              <a:rPr lang="en-US" sz="2000" dirty="0"/>
              <a:t>a </a:t>
            </a:r>
            <a:r>
              <a:rPr lang="en-US" sz="2000" dirty="0" smtClean="0"/>
              <a:t>small material about IXP’s </a:t>
            </a:r>
            <a:r>
              <a:rPr lang="en-US" sz="2000" dirty="0"/>
              <a:t>in Romania.</a:t>
            </a:r>
            <a:endParaRPr lang="ro-RO" sz="20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4815" y="396813"/>
            <a:ext cx="1742536" cy="35116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7864" y="943852"/>
            <a:ext cx="3953902" cy="20075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770" y="3703227"/>
            <a:ext cx="2964182" cy="2220276"/>
          </a:xfrm>
          <a:prstGeom prst="rect">
            <a:avLst/>
          </a:prstGeom>
        </p:spPr>
      </p:pic>
      <p:sp>
        <p:nvSpPr>
          <p:cNvPr id="4" name="Rectangle 3"/>
          <p:cNvSpPr/>
          <p:nvPr/>
        </p:nvSpPr>
        <p:spPr>
          <a:xfrm>
            <a:off x="819510" y="3703227"/>
            <a:ext cx="5667554" cy="1200329"/>
          </a:xfrm>
          <a:prstGeom prst="rect">
            <a:avLst/>
          </a:prstGeom>
        </p:spPr>
        <p:txBody>
          <a:bodyPr wrap="square">
            <a:spAutoFit/>
          </a:bodyPr>
          <a:lstStyle/>
          <a:p>
            <a:pPr marL="285750" indent="-285750" algn="just">
              <a:buFont typeface="Arial" panose="020B0604020202020204" pitchFamily="34" charset="0"/>
              <a:buChar char="•"/>
            </a:pPr>
            <a:r>
              <a:rPr lang="en-US" dirty="0"/>
              <a:t>On April 15, 2013 at the 24th Euro-IX Forum in Hamburg, </a:t>
            </a:r>
            <a:r>
              <a:rPr lang="en-US" dirty="0" smtClean="0"/>
              <a:t>Germany, </a:t>
            </a:r>
            <a:r>
              <a:rPr lang="en-US" dirty="0"/>
              <a:t>Interlan </a:t>
            </a:r>
            <a:r>
              <a:rPr lang="en-US" dirty="0" smtClean="0"/>
              <a:t>officially presents the Romanian dubbed version of the Euro-IX film, </a:t>
            </a:r>
            <a:r>
              <a:rPr lang="en-US" dirty="0"/>
              <a:t>"Internet </a:t>
            </a:r>
            <a:r>
              <a:rPr lang="en-US" dirty="0" smtClean="0"/>
              <a:t>Revealed“.</a:t>
            </a:r>
            <a:endParaRPr lang="ro-RO" dirty="0"/>
          </a:p>
        </p:txBody>
      </p:sp>
    </p:spTree>
    <p:extLst>
      <p:ext uri="{BB962C8B-B14F-4D97-AF65-F5344CB8AC3E}">
        <p14:creationId xmlns:p14="http://schemas.microsoft.com/office/powerpoint/2010/main" val="687929362"/>
      </p:ext>
    </p:extLst>
  </p:cSld>
  <p:clrMapOvr>
    <a:masterClrMapping/>
  </p:clrMapOvr>
  <mc:AlternateContent xmlns:mc="http://schemas.openxmlformats.org/markup-compatibility/2006" xmlns:p14="http://schemas.microsoft.com/office/powerpoint/2010/main">
    <mc:Choice Requires="p14">
      <p:transition spd="slow" p14:dur="2000" advTm="20872"/>
    </mc:Choice>
    <mc:Fallback xmlns="">
      <p:transition spd="slow" advTm="2087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535" y="353683"/>
            <a:ext cx="8151962" cy="4093428"/>
          </a:xfrm>
          <a:prstGeom prst="rect">
            <a:avLst/>
          </a:prstGeom>
        </p:spPr>
        <p:txBody>
          <a:bodyPr wrap="square">
            <a:spAutoFit/>
          </a:bodyPr>
          <a:lstStyle/>
          <a:p>
            <a:pPr algn="just"/>
            <a:r>
              <a:rPr lang="en-US" sz="2000" b="1" dirty="0" smtClean="0"/>
              <a:t>The first Euro-IX Forum in Romania &amp; The first RONOG</a:t>
            </a:r>
            <a:endParaRPr lang="ro-RO" sz="2000" b="1" dirty="0" smtClean="0"/>
          </a:p>
          <a:p>
            <a:pPr marL="285750" indent="-285750" algn="just">
              <a:buFont typeface="Arial" panose="020B0604020202020204" pitchFamily="34" charset="0"/>
              <a:buChar char="•"/>
            </a:pPr>
            <a:endParaRPr lang="ro-RO" sz="2000" dirty="0"/>
          </a:p>
          <a:p>
            <a:pPr marL="285750" indent="-285750" algn="just">
              <a:buFont typeface="Arial" panose="020B0604020202020204" pitchFamily="34" charset="0"/>
              <a:buChar char="•"/>
            </a:pPr>
            <a:r>
              <a:rPr lang="en-US" sz="2000" dirty="0"/>
              <a:t>October 28, 2013 - 25th Euro-IX Forum in Helsinki, Finland: Interlan invites </a:t>
            </a:r>
            <a:r>
              <a:rPr lang="en-US" sz="2000" dirty="0" smtClean="0"/>
              <a:t>Euro-IX to organize </a:t>
            </a:r>
            <a:r>
              <a:rPr lang="en-US" sz="2000" dirty="0"/>
              <a:t>a Forum in Bucharest and initiate discussions in this regard</a:t>
            </a:r>
            <a:r>
              <a:rPr lang="en-US" sz="2000" dirty="0" smtClean="0"/>
              <a:t>.</a:t>
            </a:r>
            <a:endParaRPr lang="ro-RO" sz="2000" dirty="0"/>
          </a:p>
          <a:p>
            <a:pPr marL="285750" indent="-285750" algn="just">
              <a:buFont typeface="Arial" panose="020B0604020202020204" pitchFamily="34" charset="0"/>
              <a:buChar char="•"/>
            </a:pPr>
            <a:endParaRPr lang="ro-RO" sz="2000" dirty="0"/>
          </a:p>
          <a:p>
            <a:pPr marL="285750" indent="-285750" algn="just">
              <a:buFont typeface="Arial" panose="020B0604020202020204" pitchFamily="34" charset="0"/>
              <a:buChar char="•"/>
            </a:pPr>
            <a:r>
              <a:rPr lang="en-US" sz="2000" dirty="0"/>
              <a:t>March 17, 2014 - 26th Euro-IX Forum </a:t>
            </a:r>
            <a:r>
              <a:rPr lang="en-US" sz="2000" dirty="0" smtClean="0"/>
              <a:t>in </a:t>
            </a:r>
            <a:r>
              <a:rPr lang="en-US" sz="2000" dirty="0"/>
              <a:t>Leeds, UK: Interlan is officially announced as </a:t>
            </a:r>
            <a:r>
              <a:rPr lang="en-US" sz="2000" dirty="0" smtClean="0"/>
              <a:t>the host </a:t>
            </a:r>
            <a:r>
              <a:rPr lang="en-US" sz="2000" dirty="0"/>
              <a:t>of the next Forum. The participants </a:t>
            </a:r>
            <a:r>
              <a:rPr lang="en-US" sz="2000" dirty="0" smtClean="0"/>
              <a:t>asked Interlan to meet local </a:t>
            </a:r>
            <a:r>
              <a:rPr lang="en-US" sz="2000" dirty="0"/>
              <a:t>operators after the Forum</a:t>
            </a:r>
            <a:r>
              <a:rPr lang="en-US" sz="2000" dirty="0" smtClean="0"/>
              <a:t>.</a:t>
            </a:r>
          </a:p>
          <a:p>
            <a:pPr marL="285750" indent="-285750" algn="just">
              <a:buFont typeface="Arial" panose="020B0604020202020204" pitchFamily="34" charset="0"/>
              <a:buChar char="•"/>
            </a:pPr>
            <a:endParaRPr lang="ro-RO" sz="2000" dirty="0"/>
          </a:p>
          <a:p>
            <a:pPr marL="285750" indent="-285750" algn="just">
              <a:buFont typeface="Arial" panose="020B0604020202020204" pitchFamily="34" charset="0"/>
              <a:buChar char="•"/>
            </a:pPr>
            <a:r>
              <a:rPr lang="en-US" sz="2000" dirty="0"/>
              <a:t>27 October 2014 - The 27th Euro-IX Forum in Bucharest: Interlan Euro-IX hosts the first </a:t>
            </a:r>
            <a:r>
              <a:rPr lang="en-US" sz="2000" dirty="0" smtClean="0"/>
              <a:t>Forum </a:t>
            </a:r>
            <a:r>
              <a:rPr lang="en-US" sz="2000" dirty="0"/>
              <a:t>in Romania. </a:t>
            </a:r>
            <a:r>
              <a:rPr lang="en-US" sz="2000" dirty="0" smtClean="0"/>
              <a:t>It also win </a:t>
            </a:r>
            <a:r>
              <a:rPr lang="en-US" sz="2000" dirty="0"/>
              <a:t>a seat in the board of the organization</a:t>
            </a:r>
            <a:endParaRPr lang="ro-RO"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009" y="4219530"/>
            <a:ext cx="3450567" cy="66785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009" y="4887382"/>
            <a:ext cx="3450566" cy="1674961"/>
          </a:xfrm>
          <a:prstGeom prst="rect">
            <a:avLst/>
          </a:prstGeom>
        </p:spPr>
      </p:pic>
      <p:sp>
        <p:nvSpPr>
          <p:cNvPr id="5" name="Rectangle 4"/>
          <p:cNvSpPr/>
          <p:nvPr/>
        </p:nvSpPr>
        <p:spPr>
          <a:xfrm>
            <a:off x="599535" y="4714854"/>
            <a:ext cx="4740216" cy="1015663"/>
          </a:xfrm>
          <a:prstGeom prst="rect">
            <a:avLst/>
          </a:prstGeom>
        </p:spPr>
        <p:txBody>
          <a:bodyPr wrap="square">
            <a:spAutoFit/>
          </a:bodyPr>
          <a:lstStyle/>
          <a:p>
            <a:pPr marL="285750" indent="-285750" algn="just">
              <a:buFont typeface="Arial" panose="020B0604020202020204" pitchFamily="34" charset="0"/>
              <a:buChar char="•"/>
            </a:pPr>
            <a:r>
              <a:rPr lang="en-US" sz="2000" dirty="0"/>
              <a:t>October 29, 2014 - </a:t>
            </a:r>
            <a:r>
              <a:rPr lang="en-US" sz="2000" dirty="0" smtClean="0"/>
              <a:t>First </a:t>
            </a:r>
            <a:r>
              <a:rPr lang="en-US" sz="2000" dirty="0"/>
              <a:t>RONOG </a:t>
            </a:r>
            <a:r>
              <a:rPr lang="en-US" sz="2000" dirty="0" smtClean="0"/>
              <a:t>edition with the support of Euro-IX, </a:t>
            </a:r>
            <a:r>
              <a:rPr lang="en-US" sz="2000" dirty="0"/>
              <a:t>RIPE NCC </a:t>
            </a:r>
            <a:r>
              <a:rPr lang="en-US" sz="2000" dirty="0" smtClean="0"/>
              <a:t>and Internet </a:t>
            </a:r>
            <a:r>
              <a:rPr lang="en-US" sz="2000" dirty="0"/>
              <a:t>Society (ISOC).</a:t>
            </a:r>
            <a:endParaRPr lang="ro-RO" sz="2000" dirty="0"/>
          </a:p>
        </p:txBody>
      </p:sp>
    </p:spTree>
    <p:extLst>
      <p:ext uri="{BB962C8B-B14F-4D97-AF65-F5344CB8AC3E}">
        <p14:creationId xmlns:p14="http://schemas.microsoft.com/office/powerpoint/2010/main" val="110073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04" y="1100090"/>
            <a:ext cx="2451726" cy="163448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3824" y="979320"/>
            <a:ext cx="3785676" cy="252378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6706" y="4166558"/>
            <a:ext cx="2453673" cy="163578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6242" y="1550157"/>
            <a:ext cx="3924602" cy="261640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1423" y="4529029"/>
            <a:ext cx="2624933" cy="1749957"/>
          </a:xfrm>
          <a:prstGeom prst="rect">
            <a:avLst/>
          </a:prstGeom>
        </p:spPr>
      </p:pic>
      <p:sp>
        <p:nvSpPr>
          <p:cNvPr id="13" name="TextBox 12"/>
          <p:cNvSpPr txBox="1"/>
          <p:nvPr/>
        </p:nvSpPr>
        <p:spPr>
          <a:xfrm>
            <a:off x="487104" y="448633"/>
            <a:ext cx="4376134" cy="400110"/>
          </a:xfrm>
          <a:prstGeom prst="rect">
            <a:avLst/>
          </a:prstGeom>
          <a:noFill/>
        </p:spPr>
        <p:txBody>
          <a:bodyPr wrap="none" rtlCol="0">
            <a:spAutoFit/>
          </a:bodyPr>
          <a:lstStyle/>
          <a:p>
            <a:r>
              <a:rPr lang="en-US" sz="2000" b="1" dirty="0" smtClean="0"/>
              <a:t>First RONOG edition: </a:t>
            </a:r>
            <a:r>
              <a:rPr lang="en-US" sz="2000" b="1" dirty="0"/>
              <a:t>October 29, 2014 </a:t>
            </a:r>
            <a:endParaRPr lang="en-US" sz="2000" b="1" dirty="0"/>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8647" y="4529029"/>
            <a:ext cx="2655768" cy="177051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104" y="4933718"/>
            <a:ext cx="2017902" cy="1345268"/>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637" y="3164470"/>
            <a:ext cx="2017900" cy="1345267"/>
          </a:xfrm>
          <a:prstGeom prst="rect">
            <a:avLst/>
          </a:prstGeom>
        </p:spPr>
      </p:pic>
    </p:spTree>
    <p:extLst>
      <p:ext uri="{BB962C8B-B14F-4D97-AF65-F5344CB8AC3E}">
        <p14:creationId xmlns:p14="http://schemas.microsoft.com/office/powerpoint/2010/main" val="3056618814"/>
      </p:ext>
    </p:extLst>
  </p:cSld>
  <p:clrMapOvr>
    <a:masterClrMapping/>
  </p:clrMapOvr>
  <mc:AlternateContent xmlns:mc="http://schemas.openxmlformats.org/markup-compatibility/2006" xmlns:p14="http://schemas.microsoft.com/office/powerpoint/2010/main">
    <mc:Choice Requires="p14">
      <p:transition spd="slow" p14:dur="2000" advTm="16134"/>
    </mc:Choice>
    <mc:Fallback xmlns="">
      <p:transition spd="slow" advTm="1613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387" y="465825"/>
            <a:ext cx="9989389" cy="5632311"/>
          </a:xfrm>
          <a:prstGeom prst="rect">
            <a:avLst/>
          </a:prstGeom>
          <a:noFill/>
        </p:spPr>
        <p:txBody>
          <a:bodyPr wrap="square" rtlCol="0">
            <a:spAutoFit/>
          </a:bodyPr>
          <a:lstStyle/>
          <a:p>
            <a:pPr algn="just"/>
            <a:r>
              <a:rPr lang="en-US" sz="2000" b="1" dirty="0" smtClean="0"/>
              <a:t>Relationship with RIPE NCC and bringing RIPE71 to Bucharest</a:t>
            </a:r>
          </a:p>
          <a:p>
            <a:pPr marL="285750" indent="-285750" algn="just">
              <a:buFont typeface="Arial" panose="020B0604020202020204" pitchFamily="34" charset="0"/>
              <a:buChar char="•"/>
            </a:pPr>
            <a:endParaRPr lang="ro-RO" sz="2000" dirty="0" smtClean="0"/>
          </a:p>
          <a:p>
            <a:pPr marL="285750" indent="-285750" algn="just">
              <a:buFont typeface="Arial" panose="020B0604020202020204" pitchFamily="34" charset="0"/>
              <a:buChar char="•"/>
            </a:pPr>
            <a:r>
              <a:rPr lang="en-US" sz="2000" dirty="0"/>
              <a:t>April 14, 2014: SEE2 RIPE meeting in Sofia, Bulgaria: Interlan invites </a:t>
            </a:r>
            <a:r>
              <a:rPr lang="en-US" sz="2000" dirty="0" smtClean="0"/>
              <a:t>RIPE NCC to organize a </a:t>
            </a:r>
            <a:r>
              <a:rPr lang="en-US" sz="2000" dirty="0"/>
              <a:t>RIPE meeting in </a:t>
            </a:r>
            <a:r>
              <a:rPr lang="en-US" sz="2000" dirty="0" smtClean="0"/>
              <a:t>Bucharest</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November </a:t>
            </a:r>
            <a:r>
              <a:rPr lang="en-US" sz="2000" dirty="0"/>
              <a:t>5, 2014: RIPE69 meeting in London, UK: RIPE NCC </a:t>
            </a:r>
            <a:r>
              <a:rPr lang="en-US" sz="2000" dirty="0" smtClean="0"/>
              <a:t>decided </a:t>
            </a:r>
            <a:r>
              <a:rPr lang="en-US" sz="2000" dirty="0"/>
              <a:t>to organize RIPE 71 in Bucharest, choosing Interlan as </a:t>
            </a:r>
            <a:r>
              <a:rPr lang="en-US" sz="2000" dirty="0" smtClean="0"/>
              <a:t>local host</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November </a:t>
            </a:r>
            <a:r>
              <a:rPr lang="en-US" sz="2000" dirty="0"/>
              <a:t>11, 2014: </a:t>
            </a:r>
            <a:r>
              <a:rPr lang="en-US" sz="2000" dirty="0" smtClean="0"/>
              <a:t>Interlan is the host of RIPE </a:t>
            </a:r>
            <a:r>
              <a:rPr lang="en-US" sz="2000" dirty="0"/>
              <a:t>NCC </a:t>
            </a:r>
            <a:r>
              <a:rPr lang="en-US" sz="2000" dirty="0" smtClean="0"/>
              <a:t>Focus </a:t>
            </a:r>
            <a:r>
              <a:rPr lang="en-US" sz="2000" dirty="0"/>
              <a:t>Group </a:t>
            </a:r>
            <a:r>
              <a:rPr lang="en-US" sz="2000" dirty="0" smtClean="0"/>
              <a:t>Meeting, between </a:t>
            </a:r>
            <a:r>
              <a:rPr lang="en-US" sz="2000" dirty="0"/>
              <a:t>an independent consultant and operators from </a:t>
            </a:r>
            <a:r>
              <a:rPr lang="en-US" sz="2000" dirty="0" smtClean="0"/>
              <a:t>Romania</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January </a:t>
            </a:r>
            <a:r>
              <a:rPr lang="en-US" sz="2000" dirty="0"/>
              <a:t>2015: Interlan becomes </a:t>
            </a:r>
            <a:r>
              <a:rPr lang="en-US" sz="2000" dirty="0" smtClean="0"/>
              <a:t>a LIR </a:t>
            </a:r>
            <a:r>
              <a:rPr lang="en-US" sz="2000" dirty="0"/>
              <a:t>and full member of RIPE NCC General </a:t>
            </a:r>
            <a:r>
              <a:rPr lang="en-US" sz="2000" dirty="0" smtClean="0"/>
              <a:t>Assembly</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May </a:t>
            </a:r>
            <a:r>
              <a:rPr lang="en-US" sz="2000" dirty="0"/>
              <a:t>11, 2015: </a:t>
            </a:r>
            <a:r>
              <a:rPr lang="en-US" sz="2000" dirty="0" smtClean="0"/>
              <a:t>RIPE70 meeting in </a:t>
            </a:r>
            <a:r>
              <a:rPr lang="en-US" sz="2000" dirty="0"/>
              <a:t>Amsterdam, Netherlands: RIPE NCC consultant supported by </a:t>
            </a:r>
            <a:r>
              <a:rPr lang="en-US" sz="2000" dirty="0" smtClean="0"/>
              <a:t>Interlan</a:t>
            </a:r>
            <a:r>
              <a:rPr lang="en-US" sz="2000" dirty="0"/>
              <a:t> </a:t>
            </a:r>
            <a:r>
              <a:rPr lang="en-US" sz="2000" dirty="0" smtClean="0"/>
              <a:t>is elected to the RIPE NCC Board.</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November </a:t>
            </a:r>
            <a:r>
              <a:rPr lang="en-US" sz="2000" dirty="0"/>
              <a:t>16, 2015: The first meeting RIPE Meeting </a:t>
            </a:r>
            <a:r>
              <a:rPr lang="en-US" sz="2000" dirty="0" smtClean="0"/>
              <a:t>in Romania is held in </a:t>
            </a:r>
            <a:r>
              <a:rPr lang="en-US" sz="2000" dirty="0"/>
              <a:t>Bucharest. Interlan is </a:t>
            </a:r>
            <a:r>
              <a:rPr lang="en-US" sz="2000" dirty="0" smtClean="0"/>
              <a:t>the local host.</a:t>
            </a:r>
            <a:endParaRPr lang="ro-RO"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7784" y="91022"/>
            <a:ext cx="1506992" cy="10649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970" y="366320"/>
            <a:ext cx="1890814" cy="566077"/>
          </a:xfrm>
          <a:prstGeom prst="rect">
            <a:avLst/>
          </a:prstGeom>
        </p:spPr>
      </p:pic>
    </p:spTree>
    <p:extLst>
      <p:ext uri="{BB962C8B-B14F-4D97-AF65-F5344CB8AC3E}">
        <p14:creationId xmlns:p14="http://schemas.microsoft.com/office/powerpoint/2010/main" val="2976692199"/>
      </p:ext>
    </p:extLst>
  </p:cSld>
  <p:clrMapOvr>
    <a:masterClrMapping/>
  </p:clrMapOvr>
  <mc:AlternateContent xmlns:mc="http://schemas.openxmlformats.org/markup-compatibility/2006" xmlns:p14="http://schemas.microsoft.com/office/powerpoint/2010/main">
    <mc:Choice Requires="p14">
      <p:transition spd="slow" p14:dur="2000" advTm="20670"/>
    </mc:Choice>
    <mc:Fallback xmlns="">
      <p:transition spd="slow" advTm="2067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341" y="295809"/>
            <a:ext cx="10831264" cy="5632311"/>
          </a:xfrm>
          <a:prstGeom prst="rect">
            <a:avLst/>
          </a:prstGeom>
          <a:noFill/>
        </p:spPr>
        <p:txBody>
          <a:bodyPr wrap="square" rtlCol="0">
            <a:spAutoFit/>
          </a:bodyPr>
          <a:lstStyle/>
          <a:p>
            <a:pPr algn="just"/>
            <a:r>
              <a:rPr lang="en-US" b="1" dirty="0" smtClean="0"/>
              <a:t>NOGs:</a:t>
            </a:r>
            <a:endParaRPr lang="en-US" b="1" dirty="0" smtClean="0"/>
          </a:p>
          <a:p>
            <a:pPr marL="285750" indent="-285750" algn="just">
              <a:buFont typeface="Arial" panose="020B0604020202020204" pitchFamily="34" charset="0"/>
              <a:buChar char="•"/>
            </a:pPr>
            <a:r>
              <a:rPr lang="en-US" dirty="0" smtClean="0"/>
              <a:t>Internet </a:t>
            </a:r>
            <a:r>
              <a:rPr lang="en-US" dirty="0"/>
              <a:t>Network Operators' Groups (NOGs) are informal groups which exist to provide forums for Internet network operators to discuss matters of mutual interest, usually through a combination of mailing lists and annual conferences. Although these groups have no formal power, their members are typically influential members of the Internet Service Provider, Internet Exchange Point, Regional Internet Registry, Operational Security and other network operations communities and discussions within these groups are often influential in the overall process of running the Internet</a:t>
            </a:r>
            <a:r>
              <a:rPr lang="en-US" dirty="0" smtClean="0"/>
              <a:t>.</a:t>
            </a:r>
          </a:p>
          <a:p>
            <a:pPr marL="285750" indent="-285750" algn="just">
              <a:buFont typeface="Arial" panose="020B0604020202020204" pitchFamily="34" charset="0"/>
              <a:buChar char="•"/>
            </a:pPr>
            <a:r>
              <a:rPr lang="en-US" dirty="0" smtClean="0"/>
              <a:t>National NOGs</a:t>
            </a:r>
            <a:r>
              <a:rPr lang="ro-RO" dirty="0" smtClean="0"/>
              <a:t>: PLNOG (Pol</a:t>
            </a:r>
            <a:r>
              <a:rPr lang="en-US" dirty="0" smtClean="0"/>
              <a:t>and</a:t>
            </a:r>
            <a:r>
              <a:rPr lang="ro-RO" dirty="0" smtClean="0"/>
              <a:t>), DENOG (German</a:t>
            </a:r>
            <a:r>
              <a:rPr lang="en-US" dirty="0" smtClean="0"/>
              <a:t>y</a:t>
            </a:r>
            <a:r>
              <a:rPr lang="ro-RO" dirty="0" smtClean="0"/>
              <a:t>), UKNOF (</a:t>
            </a:r>
            <a:r>
              <a:rPr lang="en-US" dirty="0" smtClean="0"/>
              <a:t>United Kingdom</a:t>
            </a:r>
            <a:r>
              <a:rPr lang="ro-RO" dirty="0" smtClean="0"/>
              <a:t>), FRNOG (Fran</a:t>
            </a:r>
            <a:r>
              <a:rPr lang="en-US" dirty="0" err="1" smtClean="0"/>
              <a:t>ce</a:t>
            </a:r>
            <a:r>
              <a:rPr lang="ro-RO" dirty="0" smtClean="0"/>
              <a:t>), DKNOG (D</a:t>
            </a:r>
            <a:r>
              <a:rPr lang="en-US" dirty="0" err="1" smtClean="0"/>
              <a:t>enmark</a:t>
            </a:r>
            <a:r>
              <a:rPr lang="ro-RO" dirty="0" smtClean="0"/>
              <a:t>), SWINOG (</a:t>
            </a:r>
            <a:r>
              <a:rPr lang="en-US" dirty="0" smtClean="0"/>
              <a:t>Switzerland</a:t>
            </a:r>
            <a:r>
              <a:rPr lang="ro-RO" dirty="0" smtClean="0"/>
              <a:t>), RONOG (Rom</a:t>
            </a:r>
            <a:r>
              <a:rPr lang="en-US" dirty="0" smtClean="0"/>
              <a:t>a</a:t>
            </a:r>
            <a:r>
              <a:rPr lang="ro-RO" dirty="0" err="1" smtClean="0"/>
              <a:t>nia</a:t>
            </a:r>
            <a:r>
              <a:rPr lang="ro-RO" dirty="0" smtClean="0"/>
              <a:t>).</a:t>
            </a:r>
          </a:p>
          <a:p>
            <a:pPr marL="285750" indent="-285750" algn="just">
              <a:buFont typeface="Arial" panose="020B0604020202020204" pitchFamily="34" charset="0"/>
              <a:buChar char="•"/>
            </a:pPr>
            <a:r>
              <a:rPr lang="en-US" dirty="0" smtClean="0"/>
              <a:t>Regional NOGs</a:t>
            </a:r>
            <a:r>
              <a:rPr lang="ro-RO" dirty="0" smtClean="0"/>
              <a:t>: </a:t>
            </a:r>
            <a:r>
              <a:rPr lang="ro-RO" dirty="0" smtClean="0"/>
              <a:t>NANOG </a:t>
            </a:r>
            <a:r>
              <a:rPr lang="ro-RO" dirty="0" smtClean="0"/>
              <a:t>(</a:t>
            </a:r>
            <a:r>
              <a:rPr lang="en-US" dirty="0" smtClean="0"/>
              <a:t>North America</a:t>
            </a:r>
            <a:r>
              <a:rPr lang="ro-RO" dirty="0" smtClean="0"/>
              <a:t>), </a:t>
            </a:r>
            <a:r>
              <a:rPr lang="ro-RO" dirty="0" smtClean="0"/>
              <a:t>MENOG </a:t>
            </a:r>
            <a:r>
              <a:rPr lang="ro-RO" dirty="0" smtClean="0"/>
              <a:t>(</a:t>
            </a:r>
            <a:r>
              <a:rPr lang="en-US" dirty="0" smtClean="0"/>
              <a:t>Middle East</a:t>
            </a:r>
            <a:r>
              <a:rPr lang="ro-RO" dirty="0" smtClean="0"/>
              <a:t>), </a:t>
            </a:r>
            <a:r>
              <a:rPr lang="ro-RO" dirty="0" smtClean="0"/>
              <a:t>ENOG (Eurasia), SANOG </a:t>
            </a:r>
            <a:r>
              <a:rPr lang="ro-RO" dirty="0" smtClean="0"/>
              <a:t>(</a:t>
            </a:r>
            <a:r>
              <a:rPr lang="en-US" dirty="0" smtClean="0"/>
              <a:t>South Asia</a:t>
            </a:r>
            <a:r>
              <a:rPr lang="ro-RO" dirty="0" smtClean="0"/>
              <a:t>), </a:t>
            </a:r>
            <a:r>
              <a:rPr lang="ro-RO" dirty="0" smtClean="0"/>
              <a:t>CARIBNOG (</a:t>
            </a:r>
            <a:r>
              <a:rPr lang="ro-RO" dirty="0" err="1" smtClean="0"/>
              <a:t>Carib</a:t>
            </a:r>
            <a:r>
              <a:rPr lang="en-US" dirty="0" smtClean="0"/>
              <a:t>b</a:t>
            </a:r>
            <a:r>
              <a:rPr lang="ro-RO" dirty="0" smtClean="0"/>
              <a:t>e</a:t>
            </a:r>
            <a:r>
              <a:rPr lang="en-US" dirty="0" smtClean="0"/>
              <a:t>an</a:t>
            </a:r>
            <a:r>
              <a:rPr lang="ro-RO" dirty="0" smtClean="0"/>
              <a:t>), </a:t>
            </a:r>
            <a:r>
              <a:rPr lang="ro-RO" dirty="0" smtClean="0"/>
              <a:t>AFNOG (</a:t>
            </a:r>
            <a:r>
              <a:rPr lang="ro-RO" dirty="0" smtClean="0"/>
              <a:t>Africa).</a:t>
            </a:r>
            <a:endParaRPr lang="ro-RO" b="1" dirty="0" smtClean="0"/>
          </a:p>
          <a:p>
            <a:pPr algn="just"/>
            <a:endParaRPr lang="en-US" b="1" dirty="0" smtClean="0"/>
          </a:p>
          <a:p>
            <a:pPr algn="just"/>
            <a:r>
              <a:rPr lang="en-US" b="1" dirty="0" smtClean="0"/>
              <a:t>IXPs</a:t>
            </a:r>
            <a:r>
              <a:rPr lang="ro-RO" b="1" dirty="0" smtClean="0"/>
              <a:t>:</a:t>
            </a:r>
            <a:endParaRPr lang="en-US" b="1" dirty="0"/>
          </a:p>
          <a:p>
            <a:pPr marL="285750" indent="-285750" algn="just">
              <a:buFont typeface="Arial" panose="020B0604020202020204" pitchFamily="34" charset="0"/>
              <a:buChar char="•"/>
            </a:pPr>
            <a:r>
              <a:rPr lang="en-US" dirty="0" smtClean="0"/>
              <a:t>An </a:t>
            </a:r>
            <a:r>
              <a:rPr lang="en-US" dirty="0"/>
              <a:t>Internet exchange point (IX or IXP) is a physical infrastructure through which Internet service providers (ISPs) and Content Delivery Networks (CDNs) exchange Internet traffic between their networks (autonomous systems</a:t>
            </a:r>
            <a:r>
              <a:rPr lang="en-US" dirty="0" smtClean="0"/>
              <a:t>).</a:t>
            </a:r>
          </a:p>
          <a:p>
            <a:pPr marL="285750" indent="-285750" algn="just">
              <a:buFont typeface="Arial" panose="020B0604020202020204" pitchFamily="34" charset="0"/>
              <a:buChar char="•"/>
            </a:pPr>
            <a:r>
              <a:rPr lang="ro-RO" dirty="0" smtClean="0"/>
              <a:t>376 </a:t>
            </a:r>
            <a:r>
              <a:rPr lang="ro-RO" dirty="0"/>
              <a:t>Internet </a:t>
            </a:r>
            <a:r>
              <a:rPr lang="ro-RO" dirty="0" smtClean="0"/>
              <a:t>Exchange</a:t>
            </a:r>
            <a:r>
              <a:rPr lang="en-US" dirty="0" smtClean="0"/>
              <a:t>s in early 2013 according to the </a:t>
            </a:r>
            <a:r>
              <a:rPr lang="ro-RO" dirty="0" smtClean="0"/>
              <a:t>ITU</a:t>
            </a:r>
            <a:r>
              <a:rPr lang="ro-RO" dirty="0"/>
              <a:t>. </a:t>
            </a:r>
            <a:r>
              <a:rPr lang="en-US" dirty="0" smtClean="0"/>
              <a:t>The largest are</a:t>
            </a:r>
            <a:r>
              <a:rPr lang="ro-RO" dirty="0" smtClean="0"/>
              <a:t>: </a:t>
            </a:r>
            <a:r>
              <a:rPr lang="ro-RO" dirty="0"/>
              <a:t>DE-CIX (Frankfurt), AMS-IX (Amsterdam) </a:t>
            </a:r>
            <a:r>
              <a:rPr lang="en-US" dirty="0" smtClean="0"/>
              <a:t>and</a:t>
            </a:r>
            <a:r>
              <a:rPr lang="ro-RO" dirty="0" smtClean="0"/>
              <a:t> </a:t>
            </a:r>
            <a:r>
              <a:rPr lang="ro-RO" dirty="0"/>
              <a:t>LINX (</a:t>
            </a:r>
            <a:r>
              <a:rPr lang="ro-RO" dirty="0" err="1" smtClean="0"/>
              <a:t>Lond</a:t>
            </a:r>
            <a:r>
              <a:rPr lang="en-US" dirty="0" smtClean="0"/>
              <a:t>on</a:t>
            </a:r>
            <a:r>
              <a:rPr lang="ro-RO" dirty="0" smtClean="0"/>
              <a:t>).</a:t>
            </a:r>
            <a:endParaRPr lang="ro-RO" dirty="0"/>
          </a:p>
          <a:p>
            <a:pPr marL="285750" indent="-285750" algn="just">
              <a:buFont typeface="Arial" panose="020B0604020202020204" pitchFamily="34" charset="0"/>
              <a:buChar char="•"/>
            </a:pPr>
            <a:r>
              <a:rPr lang="ro-RO" dirty="0" smtClean="0"/>
              <a:t>Rom</a:t>
            </a:r>
            <a:r>
              <a:rPr lang="en-US" dirty="0" err="1" smtClean="0"/>
              <a:t>ania</a:t>
            </a:r>
            <a:r>
              <a:rPr lang="en-US" dirty="0" smtClean="0"/>
              <a:t> has 3 operational IXPs</a:t>
            </a:r>
            <a:r>
              <a:rPr lang="ro-RO" dirty="0" smtClean="0"/>
              <a:t>: </a:t>
            </a:r>
            <a:r>
              <a:rPr lang="ro-RO" dirty="0"/>
              <a:t>Interlan, RONIX </a:t>
            </a:r>
            <a:r>
              <a:rPr lang="en-US" dirty="0" smtClean="0"/>
              <a:t>and</a:t>
            </a:r>
            <a:r>
              <a:rPr lang="ro-RO" dirty="0" smtClean="0"/>
              <a:t> </a:t>
            </a:r>
            <a:r>
              <a:rPr lang="ro-RO" dirty="0" err="1"/>
              <a:t>Balcan</a:t>
            </a:r>
            <a:r>
              <a:rPr lang="ro-RO" dirty="0"/>
              <a:t>-IX.</a:t>
            </a:r>
          </a:p>
          <a:p>
            <a:pPr marL="285750" indent="-285750" algn="just">
              <a:buFont typeface="Arial" panose="020B0604020202020204" pitchFamily="34" charset="0"/>
              <a:buChar char="•"/>
            </a:pPr>
            <a:r>
              <a:rPr lang="en-US" dirty="0" smtClean="0"/>
              <a:t>In 2013, following a research, ANCOM recommend operators to increase their presence in IXPs.</a:t>
            </a:r>
            <a:endParaRPr lang="ro-RO" dirty="0" smtClean="0"/>
          </a:p>
        </p:txBody>
      </p:sp>
    </p:spTree>
    <p:extLst>
      <p:ext uri="{BB962C8B-B14F-4D97-AF65-F5344CB8AC3E}">
        <p14:creationId xmlns:p14="http://schemas.microsoft.com/office/powerpoint/2010/main" val="324429241"/>
      </p:ext>
    </p:extLst>
  </p:cSld>
  <p:clrMapOvr>
    <a:masterClrMapping/>
  </p:clrMapOvr>
  <mc:AlternateContent xmlns:mc="http://schemas.openxmlformats.org/markup-compatibility/2006" xmlns:p14="http://schemas.microsoft.com/office/powerpoint/2010/main">
    <mc:Choice Requires="p14">
      <p:transition spd="slow" p14:dur="2000" advTm="20972"/>
    </mc:Choice>
    <mc:Fallback xmlns="">
      <p:transition spd="slow" advTm="2097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393" y="384804"/>
            <a:ext cx="3834127" cy="400110"/>
          </a:xfrm>
          <a:prstGeom prst="rect">
            <a:avLst/>
          </a:prstGeom>
          <a:noFill/>
        </p:spPr>
        <p:txBody>
          <a:bodyPr wrap="none" rtlCol="0">
            <a:spAutoFit/>
          </a:bodyPr>
          <a:lstStyle/>
          <a:p>
            <a:r>
              <a:rPr lang="ro-RO" sz="2000" b="1" dirty="0" smtClean="0"/>
              <a:t>Interlan Internet Exchange </a:t>
            </a:r>
            <a:r>
              <a:rPr lang="en-US" sz="2000" b="1" dirty="0" err="1" smtClean="0"/>
              <a:t>i</a:t>
            </a:r>
            <a:r>
              <a:rPr lang="ro-RO" sz="2000" b="1" dirty="0" smtClean="0"/>
              <a:t>n </a:t>
            </a:r>
            <a:r>
              <a:rPr lang="ro-RO" sz="2000" b="1" dirty="0" smtClean="0"/>
              <a:t>2015</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93" y="958597"/>
            <a:ext cx="5964939" cy="1810938"/>
          </a:xfrm>
          <a:prstGeom prst="rect">
            <a:avLst/>
          </a:prstGeom>
        </p:spPr>
      </p:pic>
      <p:sp>
        <p:nvSpPr>
          <p:cNvPr id="4" name="TextBox 3"/>
          <p:cNvSpPr txBox="1"/>
          <p:nvPr/>
        </p:nvSpPr>
        <p:spPr>
          <a:xfrm>
            <a:off x="749393" y="2943218"/>
            <a:ext cx="6051635" cy="3416320"/>
          </a:xfrm>
          <a:prstGeom prst="rect">
            <a:avLst/>
          </a:prstGeom>
          <a:noFill/>
        </p:spPr>
        <p:txBody>
          <a:bodyPr wrap="square" rtlCol="0">
            <a:spAutoFit/>
          </a:bodyPr>
          <a:lstStyle/>
          <a:p>
            <a:r>
              <a:rPr lang="en-US" dirty="0" smtClean="0"/>
              <a:t>Features</a:t>
            </a:r>
            <a:r>
              <a:rPr lang="ro-RO" dirty="0" smtClean="0"/>
              <a:t>:</a:t>
            </a:r>
            <a:endParaRPr lang="ro-RO" dirty="0" smtClean="0"/>
          </a:p>
          <a:p>
            <a:pPr marL="285750" indent="-285750">
              <a:buFont typeface="Arial" panose="020B0604020202020204" pitchFamily="34" charset="0"/>
              <a:buChar char="•"/>
            </a:pPr>
            <a:r>
              <a:rPr lang="en-US" dirty="0" smtClean="0"/>
              <a:t>Over 70 </a:t>
            </a:r>
            <a:r>
              <a:rPr lang="en-US" dirty="0" err="1" smtClean="0"/>
              <a:t>Gbps</a:t>
            </a:r>
            <a:r>
              <a:rPr lang="en-US" dirty="0" smtClean="0"/>
              <a:t> daily peak traffic</a:t>
            </a:r>
            <a:endParaRPr lang="ro-RO" dirty="0" smtClean="0"/>
          </a:p>
          <a:p>
            <a:pPr marL="285750" indent="-285750">
              <a:buFont typeface="Arial" panose="020B0604020202020204" pitchFamily="34" charset="0"/>
              <a:buChar char="•"/>
            </a:pPr>
            <a:r>
              <a:rPr lang="en-US" dirty="0" smtClean="0"/>
              <a:t>60 </a:t>
            </a:r>
            <a:r>
              <a:rPr lang="en-US" dirty="0" smtClean="0"/>
              <a:t>connected parties: ISPs, content providers, educational networks, financial institutions</a:t>
            </a:r>
            <a:endParaRPr lang="ro-RO" dirty="0" smtClean="0"/>
          </a:p>
          <a:p>
            <a:pPr marL="285750" indent="-285750">
              <a:buFont typeface="Arial" panose="020B0604020202020204" pitchFamily="34" charset="0"/>
              <a:buChar char="•"/>
            </a:pPr>
            <a:r>
              <a:rPr lang="en-US" dirty="0" smtClean="0"/>
              <a:t>Available ports</a:t>
            </a:r>
            <a:r>
              <a:rPr lang="en-US" dirty="0" smtClean="0"/>
              <a:t>:</a:t>
            </a:r>
            <a:r>
              <a:rPr lang="ro-RO" dirty="0" smtClean="0"/>
              <a:t> </a:t>
            </a:r>
            <a:r>
              <a:rPr lang="ro-RO" dirty="0" smtClean="0"/>
              <a:t>100 Mbps, 1 </a:t>
            </a:r>
            <a:r>
              <a:rPr lang="ro-RO" dirty="0" err="1" smtClean="0"/>
              <a:t>Gbps</a:t>
            </a:r>
            <a:r>
              <a:rPr lang="ro-RO" dirty="0" smtClean="0"/>
              <a:t>, 10 </a:t>
            </a:r>
            <a:r>
              <a:rPr lang="ro-RO" dirty="0" err="1" smtClean="0"/>
              <a:t>Gbps</a:t>
            </a:r>
            <a:endParaRPr lang="ro-RO" dirty="0" smtClean="0"/>
          </a:p>
          <a:p>
            <a:pPr marL="285750" indent="-285750">
              <a:buFont typeface="Arial" panose="020B0604020202020204" pitchFamily="34" charset="0"/>
              <a:buChar char="•"/>
            </a:pPr>
            <a:r>
              <a:rPr lang="en-US" dirty="0" smtClean="0"/>
              <a:t>Akamai and Google cache servers</a:t>
            </a:r>
            <a:endParaRPr lang="ro-RO" dirty="0" smtClean="0"/>
          </a:p>
          <a:p>
            <a:pPr marL="285750" indent="-285750">
              <a:buFont typeface="Arial" panose="020B0604020202020204" pitchFamily="34" charset="0"/>
              <a:buChar char="•"/>
            </a:pPr>
            <a:r>
              <a:rPr lang="en-US" dirty="0" smtClean="0"/>
              <a:t>Regional connections</a:t>
            </a:r>
            <a:r>
              <a:rPr lang="ro-RO" dirty="0" smtClean="0"/>
              <a:t>: </a:t>
            </a:r>
            <a:r>
              <a:rPr lang="ro-RO" dirty="0" err="1" smtClean="0"/>
              <a:t>Mold</a:t>
            </a:r>
            <a:r>
              <a:rPr lang="en-US" dirty="0" err="1" smtClean="0"/>
              <a:t>avia</a:t>
            </a:r>
            <a:r>
              <a:rPr lang="ro-RO" dirty="0" smtClean="0"/>
              <a:t>, </a:t>
            </a:r>
            <a:r>
              <a:rPr lang="ro-RO" dirty="0" smtClean="0"/>
              <a:t>Bulgaria, Serbia, </a:t>
            </a:r>
            <a:r>
              <a:rPr lang="en-US" dirty="0" smtClean="0"/>
              <a:t>Hungary</a:t>
            </a:r>
            <a:endParaRPr lang="ro-RO" dirty="0" smtClean="0"/>
          </a:p>
          <a:p>
            <a:pPr marL="285750" indent="-285750">
              <a:buFont typeface="Arial" panose="020B0604020202020204" pitchFamily="34" charset="0"/>
              <a:buChar char="•"/>
            </a:pPr>
            <a:r>
              <a:rPr lang="en-US" dirty="0" smtClean="0"/>
              <a:t>Verisign J-root DNS Server</a:t>
            </a:r>
            <a:endParaRPr lang="ro-RO" dirty="0" smtClean="0"/>
          </a:p>
          <a:p>
            <a:pPr marL="285750" indent="-285750">
              <a:buFont typeface="Arial" panose="020B0604020202020204" pitchFamily="34" charset="0"/>
              <a:buChar char="•"/>
            </a:pPr>
            <a:r>
              <a:rPr lang="en-US" dirty="0" smtClean="0"/>
              <a:t>Interconnection with </a:t>
            </a:r>
            <a:r>
              <a:rPr lang="en-US" dirty="0" err="1" smtClean="0"/>
              <a:t>Netograf</a:t>
            </a:r>
            <a:r>
              <a:rPr lang="en-US" dirty="0" smtClean="0"/>
              <a:t> application developed by ANCOM</a:t>
            </a:r>
            <a:endParaRPr lang="ro-RO" dirty="0" smtClean="0"/>
          </a:p>
          <a:p>
            <a:pPr marL="285750" indent="-285750">
              <a:buFont typeface="Arial" panose="020B0604020202020204" pitchFamily="34" charset="0"/>
              <a:buChar char="•"/>
            </a:pPr>
            <a:r>
              <a:rPr lang="en-US" dirty="0" smtClean="0"/>
              <a:t>Main POPs</a:t>
            </a:r>
            <a:r>
              <a:rPr lang="ro-RO" dirty="0" smtClean="0"/>
              <a:t>: Buc</a:t>
            </a:r>
            <a:r>
              <a:rPr lang="en-US" dirty="0" err="1" smtClean="0"/>
              <a:t>harest</a:t>
            </a:r>
            <a:r>
              <a:rPr lang="ro-RO" dirty="0" smtClean="0"/>
              <a:t>, </a:t>
            </a:r>
            <a:r>
              <a:rPr lang="ro-RO" dirty="0" smtClean="0"/>
              <a:t>NXDATA-1 </a:t>
            </a:r>
            <a:r>
              <a:rPr lang="en-US" dirty="0" smtClean="0"/>
              <a:t>and</a:t>
            </a:r>
            <a:r>
              <a:rPr lang="ro-RO" dirty="0" smtClean="0"/>
              <a:t> </a:t>
            </a:r>
            <a:r>
              <a:rPr lang="ro-RO" dirty="0" smtClean="0"/>
              <a:t>NXDATA-2</a:t>
            </a:r>
          </a:p>
          <a:p>
            <a:pPr marL="285750" indent="-285750">
              <a:buFont typeface="Arial" panose="020B0604020202020204" pitchFamily="34" charset="0"/>
              <a:buChar char="•"/>
            </a:pPr>
            <a:r>
              <a:rPr lang="en-US" dirty="0" smtClean="0"/>
              <a:t>Regional POPs</a:t>
            </a:r>
            <a:r>
              <a:rPr lang="ro-RO" dirty="0" smtClean="0"/>
              <a:t>: </a:t>
            </a:r>
            <a:r>
              <a:rPr lang="ro-RO" dirty="0" err="1" smtClean="0"/>
              <a:t>Constan</a:t>
            </a:r>
            <a:r>
              <a:rPr lang="en-US" dirty="0" smtClean="0"/>
              <a:t>t</a:t>
            </a:r>
            <a:r>
              <a:rPr lang="ro-RO" dirty="0" smtClean="0"/>
              <a:t>a</a:t>
            </a:r>
            <a:r>
              <a:rPr lang="ro-RO" dirty="0" smtClean="0"/>
              <a:t>, </a:t>
            </a:r>
            <a:r>
              <a:rPr lang="ro-RO" dirty="0" err="1" smtClean="0"/>
              <a:t>Timi</a:t>
            </a:r>
            <a:r>
              <a:rPr lang="en-US" dirty="0" smtClean="0"/>
              <a:t>s</a:t>
            </a:r>
            <a:r>
              <a:rPr lang="ro-RO" dirty="0" smtClean="0"/>
              <a:t>oara</a:t>
            </a:r>
            <a:endParaRPr lang="ro-RO" dirty="0" smtClean="0"/>
          </a:p>
        </p:txBody>
      </p:sp>
      <p:sp>
        <p:nvSpPr>
          <p:cNvPr id="5" name="TextBox 4"/>
          <p:cNvSpPr txBox="1"/>
          <p:nvPr/>
        </p:nvSpPr>
        <p:spPr>
          <a:xfrm>
            <a:off x="6801025" y="958597"/>
            <a:ext cx="4784331" cy="923330"/>
          </a:xfrm>
          <a:prstGeom prst="rect">
            <a:avLst/>
          </a:prstGeom>
          <a:noFill/>
        </p:spPr>
        <p:txBody>
          <a:bodyPr wrap="square" rtlCol="0">
            <a:spAutoFit/>
          </a:bodyPr>
          <a:lstStyle/>
          <a:p>
            <a:pPr algn="just"/>
            <a:r>
              <a:rPr lang="ro-RO" dirty="0" err="1" smtClean="0"/>
              <a:t>Af</a:t>
            </a:r>
            <a:r>
              <a:rPr lang="en-US" dirty="0" smtClean="0"/>
              <a:t>f</a:t>
            </a:r>
            <a:r>
              <a:rPr lang="ro-RO" dirty="0" err="1" smtClean="0"/>
              <a:t>ili</a:t>
            </a:r>
            <a:r>
              <a:rPr lang="en-US" dirty="0" err="1" smtClean="0"/>
              <a:t>ations</a:t>
            </a:r>
            <a:r>
              <a:rPr lang="ro-RO" dirty="0" smtClean="0"/>
              <a:t>:</a:t>
            </a:r>
          </a:p>
          <a:p>
            <a:pPr marL="285750" indent="-285750" algn="just">
              <a:buFont typeface="Arial" panose="020B0604020202020204" pitchFamily="34" charset="0"/>
              <a:buChar char="•"/>
            </a:pPr>
            <a:r>
              <a:rPr lang="ro-RO" dirty="0" smtClean="0"/>
              <a:t>Euro-IX </a:t>
            </a:r>
            <a:r>
              <a:rPr lang="en-US" dirty="0" smtClean="0"/>
              <a:t>member from</a:t>
            </a:r>
            <a:r>
              <a:rPr lang="ro-RO" dirty="0" smtClean="0"/>
              <a:t> 2008</a:t>
            </a:r>
          </a:p>
          <a:p>
            <a:pPr marL="285750" indent="-285750" algn="just">
              <a:buFont typeface="Arial" panose="020B0604020202020204" pitchFamily="34" charset="0"/>
              <a:buChar char="•"/>
            </a:pPr>
            <a:r>
              <a:rPr lang="en-US" dirty="0" smtClean="0"/>
              <a:t>RIPE </a:t>
            </a:r>
            <a:r>
              <a:rPr lang="ro-RO" dirty="0" smtClean="0"/>
              <a:t>NCC </a:t>
            </a:r>
            <a:r>
              <a:rPr lang="en-US" dirty="0" smtClean="0"/>
              <a:t>LIR from</a:t>
            </a:r>
            <a:r>
              <a:rPr lang="ro-RO" dirty="0" smtClean="0"/>
              <a:t> 2015</a:t>
            </a:r>
            <a:endParaRPr lang="ro-RO" dirty="0" smtClean="0"/>
          </a:p>
        </p:txBody>
      </p:sp>
      <p:sp>
        <p:nvSpPr>
          <p:cNvPr id="6" name="TextBox 5"/>
          <p:cNvSpPr txBox="1"/>
          <p:nvPr/>
        </p:nvSpPr>
        <p:spPr>
          <a:xfrm>
            <a:off x="6801026" y="4879911"/>
            <a:ext cx="4784331" cy="1477328"/>
          </a:xfrm>
          <a:prstGeom prst="rect">
            <a:avLst/>
          </a:prstGeom>
          <a:noFill/>
        </p:spPr>
        <p:txBody>
          <a:bodyPr wrap="square" rtlCol="0">
            <a:spAutoFit/>
          </a:bodyPr>
          <a:lstStyle/>
          <a:p>
            <a:r>
              <a:rPr lang="en-US" dirty="0" smtClean="0"/>
              <a:t>Host</a:t>
            </a:r>
            <a:r>
              <a:rPr lang="ro-RO" dirty="0" smtClean="0"/>
              <a:t>:</a:t>
            </a:r>
          </a:p>
          <a:p>
            <a:pPr marL="285750" indent="-285750">
              <a:buFont typeface="Arial" panose="020B0604020202020204" pitchFamily="34" charset="0"/>
              <a:buChar char="•"/>
            </a:pPr>
            <a:r>
              <a:rPr lang="en-US" dirty="0" smtClean="0"/>
              <a:t>October 27-28, 2014: 27th </a:t>
            </a:r>
            <a:r>
              <a:rPr lang="en-US" dirty="0"/>
              <a:t>Euro-IX </a:t>
            </a:r>
            <a:r>
              <a:rPr lang="en-US" dirty="0" smtClean="0"/>
              <a:t>Forum</a:t>
            </a:r>
            <a:endParaRPr lang="en-US" dirty="0"/>
          </a:p>
          <a:p>
            <a:pPr marL="285750" indent="-285750">
              <a:buFont typeface="Arial" panose="020B0604020202020204" pitchFamily="34" charset="0"/>
              <a:buChar char="•"/>
            </a:pPr>
            <a:r>
              <a:rPr lang="en-US" dirty="0" smtClean="0"/>
              <a:t>October 29, 2014: </a:t>
            </a:r>
            <a:r>
              <a:rPr lang="en-US" dirty="0"/>
              <a:t>RONOG1</a:t>
            </a:r>
            <a:br>
              <a:rPr lang="en-US" dirty="0"/>
            </a:br>
            <a:r>
              <a:rPr lang="en-US" dirty="0" smtClean="0"/>
              <a:t>October 29, 2015: </a:t>
            </a:r>
            <a:r>
              <a:rPr lang="en-US" dirty="0"/>
              <a:t>RONOG2</a:t>
            </a:r>
            <a:br>
              <a:rPr lang="en-US" dirty="0"/>
            </a:br>
            <a:r>
              <a:rPr lang="en-US" dirty="0"/>
              <a:t>November </a:t>
            </a:r>
            <a:r>
              <a:rPr lang="en-US" dirty="0" smtClean="0"/>
              <a:t>16-20, </a:t>
            </a:r>
            <a:r>
              <a:rPr lang="en-US" dirty="0"/>
              <a:t>2015, RIPE71</a:t>
            </a:r>
            <a:endParaRPr lang="ro-RO" dirty="0" smtClean="0"/>
          </a:p>
        </p:txBody>
      </p:sp>
      <p:sp>
        <p:nvSpPr>
          <p:cNvPr id="7" name="TextBox 6"/>
          <p:cNvSpPr txBox="1"/>
          <p:nvPr/>
        </p:nvSpPr>
        <p:spPr>
          <a:xfrm>
            <a:off x="6801028" y="2374327"/>
            <a:ext cx="4784331" cy="2031325"/>
          </a:xfrm>
          <a:prstGeom prst="rect">
            <a:avLst/>
          </a:prstGeom>
          <a:noFill/>
        </p:spPr>
        <p:txBody>
          <a:bodyPr wrap="square" rtlCol="0">
            <a:spAutoFit/>
          </a:bodyPr>
          <a:lstStyle/>
          <a:p>
            <a:pPr algn="just"/>
            <a:r>
              <a:rPr lang="en-US" dirty="0" smtClean="0"/>
              <a:t>Additional services</a:t>
            </a:r>
            <a:r>
              <a:rPr lang="ro-RO" dirty="0" smtClean="0"/>
              <a:t>:</a:t>
            </a:r>
            <a:endParaRPr lang="ro-RO" dirty="0" smtClean="0"/>
          </a:p>
          <a:p>
            <a:pPr marL="285750" indent="-285750" algn="just">
              <a:buFont typeface="Arial" panose="020B0604020202020204" pitchFamily="34" charset="0"/>
              <a:buChar char="•"/>
            </a:pPr>
            <a:r>
              <a:rPr lang="en-US" dirty="0" smtClean="0"/>
              <a:t>Dark Fiber data transport through </a:t>
            </a:r>
            <a:r>
              <a:rPr lang="en-US" dirty="0" err="1" smtClean="0"/>
              <a:t>Netcity</a:t>
            </a:r>
            <a:r>
              <a:rPr lang="en-US" dirty="0" smtClean="0"/>
              <a:t> Network in Bucharest</a:t>
            </a:r>
            <a:endParaRPr lang="ro-RO" dirty="0" smtClean="0"/>
          </a:p>
          <a:p>
            <a:pPr marL="285750" indent="-285750" algn="just">
              <a:buFont typeface="Arial" panose="020B0604020202020204" pitchFamily="34" charset="0"/>
              <a:buChar char="•"/>
            </a:pPr>
            <a:r>
              <a:rPr lang="en-US" dirty="0" smtClean="0"/>
              <a:t>Layer 2 data transport through the Internet Exchange</a:t>
            </a:r>
            <a:endParaRPr lang="ro-RO" dirty="0" smtClean="0"/>
          </a:p>
          <a:p>
            <a:pPr marL="285750" indent="-285750" algn="just">
              <a:buFont typeface="Arial" panose="020B0604020202020204" pitchFamily="34" charset="0"/>
              <a:buChar char="•"/>
            </a:pPr>
            <a:r>
              <a:rPr lang="en-US" dirty="0"/>
              <a:t>IP numbering resource management services (LIR)</a:t>
            </a:r>
            <a:endParaRPr lang="ro-RO" dirty="0" smtClean="0"/>
          </a:p>
        </p:txBody>
      </p:sp>
    </p:spTree>
    <p:extLst>
      <p:ext uri="{BB962C8B-B14F-4D97-AF65-F5344CB8AC3E}">
        <p14:creationId xmlns:p14="http://schemas.microsoft.com/office/powerpoint/2010/main" val="1315779729"/>
      </p:ext>
    </p:extLst>
  </p:cSld>
  <p:clrMapOvr>
    <a:masterClrMapping/>
  </p:clrMapOvr>
  <mc:AlternateContent xmlns:mc="http://schemas.openxmlformats.org/markup-compatibility/2006" xmlns:p14="http://schemas.microsoft.com/office/powerpoint/2010/main">
    <mc:Choice Requires="p14">
      <p:transition spd="slow" p14:dur="2000" advTm="26595"/>
    </mc:Choice>
    <mc:Fallback xmlns="">
      <p:transition spd="slow" advTm="26595"/>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806</TotalTime>
  <Words>905</Words>
  <Application>Microsoft Office PowerPoint</Application>
  <PresentationFormat>Widescreen</PresentationFormat>
  <Paragraphs>78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Celestial</vt:lpstr>
      <vt:lpstr>RONOG2 -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Andrei Baleanu</dc:creator>
  <cp:lastModifiedBy>Eric Andrei Baleanu</cp:lastModifiedBy>
  <cp:revision>70</cp:revision>
  <dcterms:created xsi:type="dcterms:W3CDTF">2015-10-26T14:36:53Z</dcterms:created>
  <dcterms:modified xsi:type="dcterms:W3CDTF">2015-10-28T23:52:41Z</dcterms:modified>
</cp:coreProperties>
</file>